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3" name="coverAndroi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57" y="12203"/>
            <a:ext cx="28575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6" name="Shape 96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 rtl="1">
              <a:defRPr/>
            </a:lvl1pPr>
          </a:lstStyle>
          <a:p>
            <a:pPr/>
            <a:r>
              <a:t>Title Text</a:t>
            </a:r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 rtl="1">
              <a:spcBef>
                <a:spcPts val="0"/>
              </a:spcBef>
              <a:buSzTx/>
              <a:buNone/>
              <a:defRPr sz="3200"/>
            </a:lvl1pPr>
            <a:lvl2pPr marL="0" indent="228600" algn="ctr" rtl="1">
              <a:spcBef>
                <a:spcPts val="0"/>
              </a:spcBef>
              <a:buSzTx/>
              <a:buNone/>
              <a:defRPr sz="3200"/>
            </a:lvl2pPr>
            <a:lvl3pPr marL="0" indent="457200" algn="ctr" rtl="1">
              <a:spcBef>
                <a:spcPts val="0"/>
              </a:spcBef>
              <a:buSzTx/>
              <a:buNone/>
              <a:defRPr sz="3200"/>
            </a:lvl3pPr>
            <a:lvl4pPr marL="0" indent="685800" algn="ctr" rtl="1">
              <a:spcBef>
                <a:spcPts val="0"/>
              </a:spcBef>
              <a:buSzTx/>
              <a:buNone/>
              <a:defRPr sz="3200"/>
            </a:lvl4pPr>
            <a:lvl5pPr marL="0" indent="914400" algn="ctr" rtl="1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3" name="Shape 23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Shape 40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9" name="coverAndroi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4" y="6350"/>
            <a:ext cx="1574801" cy="1574800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Shape 69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hape 87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hape 8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serjSmor" TargetMode="External"/><Relationship Id="rId3" Type="http://schemas.openxmlformats.org/officeDocument/2006/relationships/hyperlink" Target="https://serjdroid.wordpress.com" TargetMode="External"/><Relationship Id="rId4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hyperlink" Target="http://developer.xamarin.com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hyperlink" Target="http://developer.xamarin.com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hyperlink" Target="http://elektronengehirn.blogspot.com" TargetMode="External"/><Relationship Id="rId4" Type="http://schemas.openxmlformats.org/officeDocument/2006/relationships/image" Target="../media/image2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hyperlink" Target="http://elektronengehirn.blogspot.com" TargetMode="External"/><Relationship Id="rId4" Type="http://schemas.openxmlformats.org/officeDocument/2006/relationships/image" Target="../media/image2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slideshare.net/vivekbhusal/android-training-day-2" TargetMode="External"/><Relationship Id="rId3" Type="http://schemas.openxmlformats.org/officeDocument/2006/relationships/image" Target="../media/image28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hyperlink" Target="http://www.vogella.com/tutorials/Android/article.html" TargetMode="Externa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hyperlink" Target="http://www.vogella.com/tutorials/Android/article.html" TargetMode="Externa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Android sweat shop</a:t>
            </a:r>
          </a:p>
        </p:txBody>
      </p:sp>
      <p:sp>
        <p:nvSpPr>
          <p:cNvPr id="131" name="Shape 131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meeting 23.6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(What)</a:t>
            </a:r>
          </a:p>
          <a:p>
            <a:pPr defTabSz="490727">
              <a:defRPr sz="6719"/>
            </a:pPr>
            <a:r>
              <a:t>Android architecture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2091" y="3277521"/>
            <a:ext cx="4760618" cy="4938457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851204" y="8890000"/>
            <a:ext cx="102101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From: https://lokeshv.wordpress.com/tag/android/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(What)</a:t>
            </a:r>
          </a:p>
        </p:txBody>
      </p:sp>
      <p:sp>
        <p:nvSpPr>
          <p:cNvPr id="170" name="Shape 1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Android stack is basically a linux kernel </a:t>
            </a:r>
          </a:p>
          <a:p>
            <a:pPr/>
            <a:r>
              <a:t>Android has NDK - allows combining C++ code</a:t>
            </a:r>
          </a:p>
          <a:p>
            <a:pPr/>
            <a:r>
              <a:t>Lots of interprocess communication - Binder. Example - GPS service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HelloWorld - </a:t>
            </a:r>
          </a:p>
          <a:p>
            <a:pPr defTabSz="490727">
              <a:defRPr sz="6719"/>
            </a:pPr>
            <a:r>
              <a:t>create new project</a:t>
            </a:r>
          </a:p>
        </p:txBody>
      </p:sp>
      <p:sp>
        <p:nvSpPr>
          <p:cNvPr id="173" name="Shape 1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7500" y="2838450"/>
            <a:ext cx="9829800" cy="581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HelloWorld -</a:t>
            </a:r>
          </a:p>
          <a:p>
            <a:pPr defTabSz="490727">
              <a:defRPr sz="6719"/>
            </a:pPr>
            <a:r>
              <a:t>name it </a:t>
            </a:r>
          </a:p>
        </p:txBody>
      </p:sp>
      <p:sp>
        <p:nvSpPr>
          <p:cNvPr id="177" name="Shape 1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1516" y="2918756"/>
            <a:ext cx="9961768" cy="6404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HelloWorld - </a:t>
            </a:r>
          </a:p>
          <a:p>
            <a:pPr defTabSz="490727">
              <a:defRPr sz="6719"/>
            </a:pPr>
            <a:r>
              <a:t>targets</a:t>
            </a:r>
          </a:p>
        </p:txBody>
      </p:sp>
      <p:sp>
        <p:nvSpPr>
          <p:cNvPr id="181" name="Shape 1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6639" y="2794121"/>
            <a:ext cx="9731522" cy="6286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HelloWorld - </a:t>
            </a:r>
          </a:p>
          <a:p>
            <a:pPr defTabSz="490727">
              <a:defRPr sz="6719"/>
            </a:pPr>
            <a:r>
              <a:t>templates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5409" y="2726642"/>
            <a:ext cx="10113982" cy="6548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HelloWorld -</a:t>
            </a:r>
          </a:p>
          <a:p>
            <a:pPr defTabSz="490727">
              <a:defRPr sz="6719"/>
            </a:pPr>
            <a:r>
              <a:t>name activity</a:t>
            </a:r>
          </a:p>
        </p:txBody>
      </p:sp>
      <p:sp>
        <p:nvSpPr>
          <p:cNvPr id="189" name="Shape 1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6701" y="2690892"/>
            <a:ext cx="10131398" cy="6568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HelloWorld - </a:t>
            </a:r>
          </a:p>
          <a:p>
            <a:pPr defTabSz="490727">
              <a:defRPr sz="6719"/>
            </a:pPr>
            <a:r>
              <a:t>MainActivity</a:t>
            </a: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654300"/>
            <a:ext cx="10464800" cy="5886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HelloWorld -</a:t>
            </a:r>
          </a:p>
          <a:p>
            <a:pPr defTabSz="490727">
              <a:defRPr sz="6719"/>
            </a:pPr>
            <a:r>
              <a:t>activity_main preview</a:t>
            </a:r>
          </a:p>
        </p:txBody>
      </p:sp>
      <p:sp>
        <p:nvSpPr>
          <p:cNvPr id="197" name="Shape 1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0860" y="2628900"/>
            <a:ext cx="10623080" cy="5975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HelloWorld - </a:t>
            </a:r>
          </a:p>
          <a:p>
            <a:pPr defTabSz="490727">
              <a:defRPr sz="6719"/>
            </a:pPr>
            <a:r>
              <a:t>run configuration</a:t>
            </a: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950" y="2781300"/>
            <a:ext cx="8724900" cy="670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Me - </a:t>
            </a:r>
          </a:p>
          <a:p>
            <a:pPr defTabSz="490727">
              <a:defRPr sz="6719"/>
            </a:pPr>
            <a:r>
              <a:t>Serj Smorodinsky</a:t>
            </a:r>
          </a:p>
        </p:txBody>
      </p:sp>
      <p:sp>
        <p:nvSpPr>
          <p:cNvPr id="134" name="Shape 1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M.S.c Bioinformatics </a:t>
            </a:r>
          </a:p>
          <a:p>
            <a:pPr/>
            <a:r>
              <a:t>3 Years of Android development </a:t>
            </a:r>
          </a:p>
          <a:p>
            <a:pPr/>
            <a:r>
              <a:t>Moto: practice first theory second </a:t>
            </a:r>
          </a:p>
          <a:p>
            <a:pPr/>
            <a:r>
              <a:t>Serjsmor@gmail.com</a:t>
            </a:r>
          </a:p>
          <a:p>
            <a:pPr/>
            <a:r>
              <a:t>Github: </a:t>
            </a:r>
            <a:r>
              <a:rPr u="sng">
                <a:hlinkClick r:id="rId2" invalidUrl="" action="" tgtFrame="" tooltip="" history="1" highlightClick="0" endSnd="0"/>
              </a:rPr>
              <a:t>https://github.com/serjSmor</a:t>
            </a:r>
          </a:p>
          <a:p>
            <a:pPr/>
            <a:r>
              <a:t>Blog: </a:t>
            </a:r>
            <a:r>
              <a:rPr u="sng">
                <a:hlinkClick r:id="rId3" invalidUrl="" action="" tgtFrame="" tooltip="" history="1" highlightClick="0" endSnd="0"/>
              </a:rPr>
              <a:t>https://serjdroid.wordpress.com</a:t>
            </a:r>
          </a:p>
        </p:txBody>
      </p:sp>
      <p:pic>
        <p:nvPicPr>
          <p:cNvPr id="13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06000" y="2755900"/>
            <a:ext cx="1778000" cy="177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HelloWorld -</a:t>
            </a:r>
          </a:p>
          <a:p>
            <a:pPr defTabSz="490727">
              <a:defRPr sz="6719"/>
            </a:pPr>
            <a:r>
              <a:t>Project structure</a:t>
            </a:r>
          </a:p>
        </p:txBody>
      </p:sp>
      <p:sp>
        <p:nvSpPr>
          <p:cNvPr id="205" name="Shape 2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7600" y="3968750"/>
            <a:ext cx="5943600" cy="381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HelloWorld -</a:t>
            </a:r>
          </a:p>
          <a:p>
            <a:pPr defTabSz="490727">
              <a:defRPr sz="6719"/>
            </a:pPr>
            <a:r>
              <a:t>AndroidManifest.xml</a:t>
            </a:r>
          </a:p>
        </p:txBody>
      </p:sp>
      <p:sp>
        <p:nvSpPr>
          <p:cNvPr id="209" name="Shape 2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5550" y="3517900"/>
            <a:ext cx="8013700" cy="4457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Activity is the </a:t>
            </a:r>
          </a:p>
        </p:txBody>
      </p:sp>
      <p:sp>
        <p:nvSpPr>
          <p:cNvPr id="213" name="Shape 2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Single window (mostly full screen)</a:t>
            </a:r>
          </a:p>
          <a:p>
            <a:pPr/>
            <a:r>
              <a:t>You place your view in </a:t>
            </a:r>
            <a:r>
              <a:rPr i="1"/>
              <a:t>setContentView(View)</a:t>
            </a:r>
            <a:endParaRPr i="1"/>
          </a:p>
          <a:p>
            <a:pPr/>
            <a:r>
              <a:t>MVC - Activity is the controller</a:t>
            </a:r>
          </a:p>
          <a:p>
            <a:pPr/>
            <a:r>
              <a:t>It has lifecycle methods</a:t>
            </a:r>
          </a:p>
          <a:p>
            <a:pPr/>
            <a:r>
              <a:t>1/4 of the basic components of Android apps </a:t>
            </a:r>
          </a:p>
        </p:txBody>
      </p:sp>
      <p:pic>
        <p:nvPicPr>
          <p:cNvPr id="214" name="he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20300" y="1346200"/>
            <a:ext cx="355600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Activity life cycle (state machine)</a:t>
            </a:r>
          </a:p>
        </p:txBody>
      </p:sp>
      <p:sp>
        <p:nvSpPr>
          <p:cNvPr id="217" name="Shape 2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0453" y="2731970"/>
            <a:ext cx="5994994" cy="696395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/>
        </p:nvSpPr>
        <p:spPr>
          <a:xfrm>
            <a:off x="-680365" y="8928099"/>
            <a:ext cx="627563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/>
            </a:pPr>
            <a:r>
              <a:t>from: </a:t>
            </a:r>
            <a:r>
              <a:rPr u="sng">
                <a:hlinkClick r:id="rId3" invalidUrl="" action="" tgtFrame="" tooltip="" history="1" highlightClick="0" endSnd="0"/>
              </a:rPr>
              <a:t>developer.xamarin.com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We will implement a couple</a:t>
            </a:r>
          </a:p>
        </p:txBody>
      </p:sp>
      <p:sp>
        <p:nvSpPr>
          <p:cNvPr id="222" name="Shape 2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0453" y="2731970"/>
            <a:ext cx="5994994" cy="696395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/>
        </p:nvSpPr>
        <p:spPr>
          <a:xfrm>
            <a:off x="-680365" y="8928099"/>
            <a:ext cx="627563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/>
            </a:pPr>
            <a:r>
              <a:t>from: </a:t>
            </a:r>
            <a:r>
              <a:rPr u="sng">
                <a:hlinkClick r:id="rId3" invalidUrl="" action="" tgtFrame="" tooltip="" history="1" highlightClick="0" endSnd="0"/>
              </a:rPr>
              <a:t>developer.xamarin.com</a:t>
            </a:r>
          </a:p>
        </p:txBody>
      </p:sp>
      <p:sp>
        <p:nvSpPr>
          <p:cNvPr id="225" name="Shape 225"/>
          <p:cNvSpPr/>
          <p:nvPr/>
        </p:nvSpPr>
        <p:spPr>
          <a:xfrm>
            <a:off x="2336800" y="4013200"/>
            <a:ext cx="186707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26" name="Shape 226"/>
          <p:cNvSpPr/>
          <p:nvPr/>
        </p:nvSpPr>
        <p:spPr>
          <a:xfrm>
            <a:off x="2336799" y="5746750"/>
            <a:ext cx="18670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27" name="Shape 227"/>
          <p:cNvSpPr/>
          <p:nvPr/>
        </p:nvSpPr>
        <p:spPr>
          <a:xfrm>
            <a:off x="2336799" y="6733540"/>
            <a:ext cx="186707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28" name="Shape 228"/>
          <p:cNvSpPr/>
          <p:nvPr/>
        </p:nvSpPr>
        <p:spPr>
          <a:xfrm>
            <a:off x="2336799" y="4737100"/>
            <a:ext cx="18670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29" name="Shape 229"/>
          <p:cNvSpPr/>
          <p:nvPr/>
        </p:nvSpPr>
        <p:spPr>
          <a:xfrm>
            <a:off x="2336799" y="7861300"/>
            <a:ext cx="186707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0" name="Shape 230"/>
          <p:cNvSpPr/>
          <p:nvPr/>
        </p:nvSpPr>
        <p:spPr>
          <a:xfrm>
            <a:off x="2336799" y="8729980"/>
            <a:ext cx="186707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Logcat </a:t>
            </a:r>
          </a:p>
          <a:p>
            <a:pPr defTabSz="490727">
              <a:defRPr sz="6719"/>
            </a:pPr>
            <a:r>
              <a:t>is our friend</a:t>
            </a:r>
          </a:p>
        </p:txBody>
      </p:sp>
      <p:sp>
        <p:nvSpPr>
          <p:cNvPr id="233" name="Shape 2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2400" y="889000"/>
            <a:ext cx="1625600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928585" y="8978900"/>
            <a:ext cx="388323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from: </a:t>
            </a:r>
            <a:r>
              <a:rPr u="sng">
                <a:hlinkClick r:id="rId3" invalidUrl="" action="" tgtFrame="" tooltip="" history="1" highlightClick="0" endSnd="0"/>
              </a:rPr>
              <a:t>elektronengehirn.blogspot.com</a:t>
            </a:r>
          </a:p>
        </p:txBody>
      </p:sp>
      <p:pic>
        <p:nvPicPr>
          <p:cNvPr id="23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60650" y="3959229"/>
            <a:ext cx="7683501" cy="3575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Logcat </a:t>
            </a:r>
          </a:p>
          <a:p>
            <a:pPr defTabSz="490727">
              <a:defRPr sz="6719"/>
            </a:pPr>
            <a:r>
              <a:t>is our friend</a:t>
            </a:r>
          </a:p>
        </p:txBody>
      </p:sp>
      <p:sp>
        <p:nvSpPr>
          <p:cNvPr id="239" name="Shape 2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  <a:r>
              <a:t>We will use Log.d</a:t>
            </a:r>
          </a:p>
          <a:p>
            <a:pPr/>
            <a:r>
              <a:t>There are 5 more(v, i, w, e, wtf) </a:t>
            </a:r>
          </a:p>
          <a:p>
            <a:pPr/>
            <a:r>
              <a:t>TAG string</a:t>
            </a:r>
          </a:p>
        </p:txBody>
      </p:sp>
      <p:pic>
        <p:nvPicPr>
          <p:cNvPr id="2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2400" y="889000"/>
            <a:ext cx="1625600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928585" y="8978899"/>
            <a:ext cx="388323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from: </a:t>
            </a:r>
            <a:r>
              <a:rPr u="sng">
                <a:hlinkClick r:id="rId3" invalidUrl="" action="" tgtFrame="" tooltip="" history="1" highlightClick="0" endSnd="0"/>
              </a:rPr>
              <a:t>elektronengehirn.blogspot.com</a:t>
            </a:r>
          </a:p>
        </p:txBody>
      </p:sp>
      <p:pic>
        <p:nvPicPr>
          <p:cNvPr id="24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0750" y="3098800"/>
            <a:ext cx="6748259" cy="255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assignment </a:t>
            </a:r>
          </a:p>
        </p:txBody>
      </p:sp>
      <p:sp>
        <p:nvSpPr>
          <p:cNvPr id="245" name="Shape 2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Print debug messages from life cycle methods:</a:t>
            </a:r>
          </a:p>
          <a:p>
            <a:pPr lvl="1"/>
            <a:r>
              <a:t>onCreate()</a:t>
            </a:r>
          </a:p>
          <a:p>
            <a:pPr lvl="1"/>
            <a:r>
              <a:t>onResume()</a:t>
            </a:r>
          </a:p>
          <a:p>
            <a:pPr lvl="1"/>
            <a:r>
              <a:t>onPause()</a:t>
            </a:r>
          </a:p>
          <a:p>
            <a:pPr lvl="1"/>
            <a:r>
              <a:t>onDestroy()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</a:t>
            </a:r>
          </a:p>
        </p:txBody>
      </p:sp>
      <p:sp>
        <p:nvSpPr>
          <p:cNvPr id="248" name="Shape 2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How’s the life cycle is different from a C,C++,Java program ? </a:t>
            </a:r>
          </a:p>
          <a:p>
            <a:pPr/>
            <a:r>
              <a:t>What are the unique challenges of mobile ?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Answers</a:t>
            </a:r>
          </a:p>
        </p:txBody>
      </p:sp>
      <p:sp>
        <p:nvSpPr>
          <p:cNvPr id="251" name="Shape 2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t>Q: How’s the life cycle is different from a C,C++,Java program ? 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A: C,C++ etc programs have a single entry point - static void main(), vs Android multi entry point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Q: What are the unique challenges of mobile ? </a:t>
            </a:r>
          </a:p>
          <a:p>
            <a:pPr lvl="1" marL="782319" indent="-391159" defTabSz="514095">
              <a:spcBef>
                <a:spcPts val="3600"/>
              </a:spcBef>
              <a:defRPr sz="3168"/>
            </a:pPr>
            <a:r>
              <a:t>A: Multi task - switching applications constantly. Like a phone call. </a:t>
            </a:r>
          </a:p>
          <a:p>
            <a:pPr lvl="1" marL="782319" indent="-391159" defTabSz="514095">
              <a:spcBef>
                <a:spcPts val="3600"/>
              </a:spcBef>
              <a:defRPr sz="3168"/>
            </a:pPr>
            <a:r>
              <a:t>A: Low on resources, things can get destroyed on demand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Sweat shop info</a:t>
            </a:r>
          </a:p>
        </p:txBody>
      </p:sp>
      <p:sp>
        <p:nvSpPr>
          <p:cNvPr id="138" name="Shape 1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count that you are familiar with some OOP language</a:t>
            </a:r>
          </a:p>
          <a:p>
            <a:pPr/>
            <a:r>
              <a:t>Emphasis on coding first </a:t>
            </a:r>
          </a:p>
          <a:p>
            <a:pPr/>
            <a:r>
              <a:t>Project oriented - we are learning in order to accomplish a task </a:t>
            </a:r>
          </a:p>
          <a:p>
            <a:pPr/>
            <a:r>
              <a:t>Projects and slides will be available on Github</a:t>
            </a:r>
          </a:p>
          <a:p>
            <a:pPr/>
            <a:r>
              <a:t>It’s a headstart, and not a complete Android course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Bonus question</a:t>
            </a:r>
          </a:p>
        </p:txBody>
      </p:sp>
      <p:sp>
        <p:nvSpPr>
          <p:cNvPr id="254" name="Shape 2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Q: If we would print the lifecycle messages on screen, which ones we will see ?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Views - </a:t>
            </a:r>
          </a:p>
          <a:p>
            <a:pPr defTabSz="490727">
              <a:defRPr sz="6719"/>
            </a:pPr>
            <a:r>
              <a:t>activity_main.xml</a:t>
            </a:r>
          </a:p>
        </p:txBody>
      </p:sp>
      <p:pic>
        <p:nvPicPr>
          <p:cNvPr id="2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300" y="3873500"/>
            <a:ext cx="4673600" cy="408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5650" y="3876963"/>
            <a:ext cx="6286500" cy="2888674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259"/>
          <p:cNvSpPr/>
          <p:nvPr/>
        </p:nvSpPr>
        <p:spPr>
          <a:xfrm>
            <a:off x="2342718" y="3257550"/>
            <a:ext cx="1994764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Outcome</a:t>
            </a:r>
          </a:p>
        </p:txBody>
      </p:sp>
      <p:sp>
        <p:nvSpPr>
          <p:cNvPr id="260" name="Shape 260"/>
          <p:cNvSpPr/>
          <p:nvPr/>
        </p:nvSpPr>
        <p:spPr>
          <a:xfrm>
            <a:off x="8464549" y="3257550"/>
            <a:ext cx="1028701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XML</a:t>
            </a:r>
          </a:p>
        </p:txBody>
      </p:sp>
      <p:sp>
        <p:nvSpPr>
          <p:cNvPr id="261" name="Shape 261"/>
          <p:cNvSpPr/>
          <p:nvPr/>
        </p:nvSpPr>
        <p:spPr>
          <a:xfrm>
            <a:off x="2303551" y="8439150"/>
            <a:ext cx="6492698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*layouts conventions. activity_..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Views - </a:t>
            </a:r>
          </a:p>
          <a:p>
            <a:pPr defTabSz="490727">
              <a:defRPr sz="6719"/>
            </a:pPr>
            <a:r>
              <a:t>activity_main.xml</a:t>
            </a:r>
          </a:p>
        </p:txBody>
      </p:sp>
      <p:pic>
        <p:nvPicPr>
          <p:cNvPr id="2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9150" y="3851563"/>
            <a:ext cx="6286500" cy="2888674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/>
          <p:nvPr/>
        </p:nvSpPr>
        <p:spPr>
          <a:xfrm>
            <a:off x="5988049" y="3232150"/>
            <a:ext cx="10287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XML</a:t>
            </a:r>
          </a:p>
        </p:txBody>
      </p:sp>
      <p:sp>
        <p:nvSpPr>
          <p:cNvPr id="266" name="Shape 266"/>
          <p:cNvSpPr/>
          <p:nvPr/>
        </p:nvSpPr>
        <p:spPr>
          <a:xfrm>
            <a:off x="2303551" y="8439150"/>
            <a:ext cx="64926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*layouts conventions. activity_..</a:t>
            </a:r>
          </a:p>
        </p:txBody>
      </p:sp>
      <p:sp>
        <p:nvSpPr>
          <p:cNvPr id="267" name="Shape 267"/>
          <p:cNvSpPr/>
          <p:nvPr/>
        </p:nvSpPr>
        <p:spPr>
          <a:xfrm>
            <a:off x="1877110" y="3829049"/>
            <a:ext cx="14273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Parent</a:t>
            </a:r>
          </a:p>
        </p:txBody>
      </p:sp>
      <p:sp>
        <p:nvSpPr>
          <p:cNvPr id="268" name="Shape 268"/>
          <p:cNvSpPr/>
          <p:nvPr/>
        </p:nvSpPr>
        <p:spPr>
          <a:xfrm>
            <a:off x="1960626" y="5702299"/>
            <a:ext cx="126034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Children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Layouts </a:t>
            </a:r>
          </a:p>
        </p:txBody>
      </p:sp>
      <p:sp>
        <p:nvSpPr>
          <p:cNvPr id="271" name="Shape 2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Layouts describe how their children will be ordered. </a:t>
            </a:r>
          </a:p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RelativeLayout</a:t>
            </a:r>
            <a:r>
              <a:t> - children location are relative to one another. (Not the best parenting) </a:t>
            </a:r>
          </a:p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LinearLayout</a:t>
            </a:r>
            <a:r>
              <a:t> - one after another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Layouts example</a:t>
            </a:r>
          </a:p>
        </p:txBody>
      </p:sp>
      <p:sp>
        <p:nvSpPr>
          <p:cNvPr id="274" name="Shape 2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5" name="Shape 275"/>
          <p:cNvSpPr/>
          <p:nvPr/>
        </p:nvSpPr>
        <p:spPr>
          <a:xfrm>
            <a:off x="938809" y="8953499"/>
            <a:ext cx="693618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From: </a:t>
            </a:r>
            <a:r>
              <a:rPr u="sng">
                <a:hlinkClick r:id="rId2" invalidUrl="" action="" tgtFrame="" tooltip="" history="1" highlightClick="0" endSnd="0"/>
              </a:rPr>
              <a:t>http://www.slideshare.net/vivekbhusal/android-training-day-2</a:t>
            </a:r>
          </a:p>
        </p:txBody>
      </p:sp>
      <p:pic>
        <p:nvPicPr>
          <p:cNvPr id="27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1550" y="3486150"/>
            <a:ext cx="5981700" cy="452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Important attributes</a:t>
            </a:r>
          </a:p>
        </p:txBody>
      </p:sp>
      <p:sp>
        <p:nvSpPr>
          <p:cNvPr id="279" name="Shape 2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264" indent="-342264" defTabSz="449833">
              <a:spcBef>
                <a:spcPts val="3200"/>
              </a:spcBef>
              <a:defRPr sz="2772"/>
            </a:pP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Size of layout: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layout_width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layout_height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</a:p>
          <a:p>
            <a:pPr marL="342264" indent="-342264" defTabSz="449833">
              <a:spcBef>
                <a:spcPts val="3200"/>
              </a:spcBef>
              <a:defRPr sz="2772"/>
            </a:pPr>
          </a:p>
          <a:p>
            <a:pPr marL="342264" indent="-342264" defTabSz="449833">
              <a:spcBef>
                <a:spcPts val="3200"/>
              </a:spcBef>
              <a:defRPr sz="2772"/>
            </a:pPr>
          </a:p>
        </p:txBody>
      </p:sp>
      <p:pic>
        <p:nvPicPr>
          <p:cNvPr id="28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5700" y="3397250"/>
            <a:ext cx="5054600" cy="397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wrap_content</a:t>
            </a:r>
          </a:p>
        </p:txBody>
      </p:sp>
      <p:sp>
        <p:nvSpPr>
          <p:cNvPr id="283" name="Shape 2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4150" y="4083050"/>
            <a:ext cx="5016500" cy="3327400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/>
        </p:nvSpPr>
        <p:spPr>
          <a:xfrm>
            <a:off x="921867" y="8889999"/>
            <a:ext cx="5395266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/>
            </a:pPr>
            <a:r>
              <a:t>From: </a:t>
            </a:r>
            <a:r>
              <a:rPr u="sng">
                <a:hlinkClick r:id="rId3" invalidUrl="" action="" tgtFrame="" tooltip="" history="1" highlightClick="0" endSnd="0"/>
              </a:rPr>
              <a:t>http://www.vogella.com/tutorials/Android/article.html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match_parent</a:t>
            </a:r>
          </a:p>
        </p:txBody>
      </p:sp>
      <p:sp>
        <p:nvSpPr>
          <p:cNvPr id="288" name="Shape 2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6800" y="3638550"/>
            <a:ext cx="5791200" cy="4216400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/>
          <p:nvPr/>
        </p:nvSpPr>
        <p:spPr>
          <a:xfrm>
            <a:off x="921867" y="8889999"/>
            <a:ext cx="5395266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/>
            </a:pPr>
            <a:r>
              <a:t>From: </a:t>
            </a:r>
            <a:r>
              <a:rPr u="sng">
                <a:hlinkClick r:id="rId3" invalidUrl="" action="" tgtFrame="" tooltip="" history="1" highlightClick="0" endSnd="0"/>
              </a:rPr>
              <a:t>http://www.vogella.com/tutorials/Android/article.html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layout_width, </a:t>
            </a:r>
          </a:p>
          <a:p>
            <a:pPr defTabSz="490727">
              <a:defRPr sz="6719"/>
            </a:pPr>
            <a:r>
              <a:t>layout_height</a:t>
            </a:r>
          </a:p>
        </p:txBody>
      </p:sp>
      <p:sp>
        <p:nvSpPr>
          <p:cNvPr id="293" name="Shape 2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be also constant size. </a:t>
            </a:r>
          </a:p>
          <a:p>
            <a:pPr/>
            <a:r>
              <a:t>layout_width = “15dp”</a:t>
            </a:r>
          </a:p>
          <a:p>
            <a:pPr/>
            <a:r>
              <a:t>layout_height = “20dp”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 vs XML</a:t>
            </a:r>
          </a:p>
        </p:txBody>
      </p:sp>
      <p:sp>
        <p:nvSpPr>
          <p:cNvPr id="296" name="Shape 2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Java</a:t>
            </a:r>
            <a:r>
              <a:t> is a multi paradigm language: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Object oriented, procedural</a:t>
            </a:r>
            <a:r>
              <a:t> and more. It describes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how</a:t>
            </a:r>
            <a:r>
              <a:t> things are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done</a:t>
            </a:r>
            <a:r>
              <a:t>.</a:t>
            </a:r>
          </a:p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XML</a:t>
            </a:r>
            <a:r>
              <a:t> is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declarative</a:t>
            </a:r>
            <a:r>
              <a:t>. It describes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how</a:t>
            </a:r>
            <a:r>
              <a:t> things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look</a:t>
            </a:r>
            <a:r>
              <a:t>. </a:t>
            </a:r>
          </a:p>
          <a:p>
            <a:pPr/>
            <a:r>
              <a:t>All of the things we can do with XML, are also Java compatible.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 of contents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2245" indent="-182245" defTabSz="239522">
              <a:spcBef>
                <a:spcPts val="1700"/>
              </a:spcBef>
              <a:defRPr b="1" sz="1189">
                <a:latin typeface="Helvetica"/>
                <a:ea typeface="Helvetica"/>
                <a:cs typeface="Helvetica"/>
                <a:sym typeface="Helvetica"/>
              </a:defRPr>
            </a:pPr>
            <a:r>
              <a:t>Why Android </a:t>
            </a:r>
          </a:p>
          <a:p>
            <a:pPr marL="182245" indent="-182245" defTabSz="239522">
              <a:spcBef>
                <a:spcPts val="1700"/>
              </a:spcBef>
              <a:defRPr b="1" sz="1189">
                <a:latin typeface="Helvetica"/>
                <a:ea typeface="Helvetica"/>
                <a:cs typeface="Helvetica"/>
                <a:sym typeface="Helvetica"/>
              </a:defRPr>
            </a:pPr>
            <a:r>
              <a:t>What is Android </a:t>
            </a:r>
          </a:p>
          <a:p>
            <a:pPr marL="182245" indent="-182245" defTabSz="239522">
              <a:spcBef>
                <a:spcPts val="1700"/>
              </a:spcBef>
              <a:defRPr b="1" sz="1189">
                <a:latin typeface="Helvetica"/>
                <a:ea typeface="Helvetica"/>
                <a:cs typeface="Helvetica"/>
                <a:sym typeface="Helvetica"/>
              </a:defRPr>
            </a:pPr>
            <a:r>
              <a:t>HelloWorld</a:t>
            </a:r>
          </a:p>
          <a:p>
            <a:pPr marL="182245" indent="-182245" defTabSz="239522">
              <a:spcBef>
                <a:spcPts val="1700"/>
              </a:spcBef>
              <a:defRPr sz="1189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Activity</a:t>
            </a:r>
            <a:r>
              <a:t> </a:t>
            </a:r>
          </a:p>
          <a:p>
            <a:pPr lvl="1" marL="364489" indent="-182244" defTabSz="239522">
              <a:spcBef>
                <a:spcPts val="1700"/>
              </a:spcBef>
              <a:defRPr sz="1189"/>
            </a:pPr>
            <a:r>
              <a:t>Lifecycle </a:t>
            </a:r>
          </a:p>
          <a:p>
            <a:pPr lvl="1" marL="364489" indent="-182244" defTabSz="239522">
              <a:spcBef>
                <a:spcPts val="1700"/>
              </a:spcBef>
              <a:defRPr sz="1189"/>
            </a:pPr>
            <a:r>
              <a:t>Logcat</a:t>
            </a:r>
          </a:p>
          <a:p>
            <a:pPr lvl="1" marL="364489" indent="-182244" defTabSz="239522">
              <a:spcBef>
                <a:spcPts val="1700"/>
              </a:spcBef>
              <a:defRPr sz="1189"/>
            </a:pPr>
            <a:r>
              <a:t>Assignment</a:t>
            </a:r>
          </a:p>
          <a:p>
            <a:pPr marL="182245" indent="-182245" defTabSz="239522">
              <a:spcBef>
                <a:spcPts val="1700"/>
              </a:spcBef>
              <a:defRPr b="1" sz="1189">
                <a:latin typeface="Helvetica"/>
                <a:ea typeface="Helvetica"/>
                <a:cs typeface="Helvetica"/>
                <a:sym typeface="Helvetica"/>
              </a:defRPr>
            </a:pPr>
            <a:r>
              <a:t>Views</a:t>
            </a:r>
          </a:p>
          <a:p>
            <a:pPr lvl="1" marL="364489" indent="-182244" defTabSz="239522">
              <a:spcBef>
                <a:spcPts val="1700"/>
              </a:spcBef>
              <a:defRPr sz="1189"/>
            </a:pPr>
            <a:r>
              <a:t>Layouts</a:t>
            </a:r>
          </a:p>
          <a:p>
            <a:pPr lvl="1" marL="364489" indent="-182244" defTabSz="239522">
              <a:spcBef>
                <a:spcPts val="1700"/>
              </a:spcBef>
              <a:defRPr sz="1189"/>
            </a:pPr>
            <a:r>
              <a:t>Attributes</a:t>
            </a:r>
          </a:p>
          <a:p>
            <a:pPr lvl="1" marL="364489" indent="-182244" defTabSz="239522">
              <a:spcBef>
                <a:spcPts val="1700"/>
              </a:spcBef>
              <a:defRPr sz="1189"/>
            </a:pPr>
            <a:r>
              <a:t>Assignment</a:t>
            </a:r>
          </a:p>
          <a:p>
            <a:pPr lvl="1" marL="364489" indent="-182244" defTabSz="239522">
              <a:spcBef>
                <a:spcPts val="1700"/>
              </a:spcBef>
              <a:defRPr b="1" sz="1189">
                <a:latin typeface="Helvetica"/>
                <a:ea typeface="Helvetica"/>
                <a:cs typeface="Helvetica"/>
                <a:sym typeface="Helvetica"/>
              </a:defRPr>
            </a:pPr>
            <a:r>
              <a:t>Buttons</a:t>
            </a:r>
          </a:p>
          <a:p>
            <a:pPr lvl="2" marL="546734" indent="-182244" defTabSz="239522">
              <a:spcBef>
                <a:spcPts val="1700"/>
              </a:spcBef>
              <a:defRPr sz="1189"/>
            </a:pPr>
            <a:r>
              <a:t>OnClickListener </a:t>
            </a:r>
          </a:p>
          <a:p>
            <a:pPr lvl="2" marL="546734" indent="-182244" defTabSz="239522">
              <a:spcBef>
                <a:spcPts val="1700"/>
              </a:spcBef>
              <a:defRPr sz="1189"/>
            </a:pPr>
            <a:r>
              <a:t>Toast</a:t>
            </a:r>
          </a:p>
          <a:p>
            <a:pPr lvl="2" marL="546734" indent="-182244" defTabSz="239522">
              <a:spcBef>
                <a:spcPts val="1700"/>
              </a:spcBef>
              <a:defRPr sz="1189"/>
            </a:pPr>
            <a:r>
              <a:t>Assignment</a:t>
            </a:r>
          </a:p>
          <a:p>
            <a:pPr marL="182245" indent="-182245" defTabSz="239522">
              <a:spcBef>
                <a:spcPts val="1700"/>
              </a:spcBef>
              <a:defRPr b="1" sz="1189"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Third assignment - </a:t>
            </a:r>
          </a:p>
          <a:p>
            <a:pPr defTabSz="490727">
              <a:defRPr sz="6719"/>
            </a:pPr>
            <a:r>
              <a:t>activity_main.xml </a:t>
            </a:r>
          </a:p>
        </p:txBody>
      </p:sp>
      <p:sp>
        <p:nvSpPr>
          <p:cNvPr id="299" name="Shape 2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Add</a:t>
            </a: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another TextView</a:t>
            </a:r>
            <a:r>
              <a:t> - dragging for the design screen</a:t>
            </a:r>
          </a:p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Add another TextView</a:t>
            </a:r>
            <a:r>
              <a:t> - coding by hand </a:t>
            </a:r>
          </a:p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Switch</a:t>
            </a:r>
            <a:r>
              <a:t>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RelativeLayout</a:t>
            </a:r>
            <a:r>
              <a:t> to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LinearLayout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Reminder - </a:t>
            </a:r>
          </a:p>
          <a:p>
            <a:pPr defTabSz="490727">
              <a:defRPr sz="6719"/>
            </a:pPr>
            <a:r>
              <a:t>design screen</a:t>
            </a:r>
          </a:p>
        </p:txBody>
      </p:sp>
      <p:pic>
        <p:nvPicPr>
          <p:cNvPr id="30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3179" y="2787370"/>
            <a:ext cx="5798442" cy="6642660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hape 303"/>
          <p:cNvSpPr/>
          <p:nvPr/>
        </p:nvSpPr>
        <p:spPr>
          <a:xfrm>
            <a:off x="3695700" y="4914900"/>
            <a:ext cx="1270000" cy="215900"/>
          </a:xfrm>
          <a:prstGeom prst="rect">
            <a:avLst/>
          </a:prstGeom>
          <a:ln w="25400">
            <a:solidFill>
              <a:srgbClr val="FF40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Android Studio shortcuts -</a:t>
            </a:r>
          </a:p>
          <a:p>
            <a:pPr defTabSz="490727">
              <a:defRPr sz="6719"/>
            </a:pPr>
            <a:r>
              <a:t>more to come</a:t>
            </a:r>
          </a:p>
        </p:txBody>
      </p:sp>
      <p:sp>
        <p:nvSpPr>
          <p:cNvPr id="306" name="Shape 3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cmnd + o - open class </a:t>
            </a:r>
          </a:p>
          <a:p>
            <a:pPr/>
            <a:r>
              <a:t>cmnd + f12 - structure + methods</a:t>
            </a:r>
          </a:p>
        </p:txBody>
      </p:sp>
      <p:sp>
        <p:nvSpPr>
          <p:cNvPr id="307" name="Shape 307"/>
          <p:cNvSpPr/>
          <p:nvPr/>
        </p:nvSpPr>
        <p:spPr>
          <a:xfrm>
            <a:off x="35039" y="8013696"/>
            <a:ext cx="12934723" cy="119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More:</a:t>
            </a:r>
            <a:r>
              <a:t> http://www.developerphil.com/android-studio-tips-tricks-moving-around/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Start second assignment</a:t>
            </a:r>
          </a:p>
        </p:txBody>
      </p:sp>
      <p:sp>
        <p:nvSpPr>
          <p:cNvPr id="310" name="Shape 3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Buttons</a:t>
            </a:r>
          </a:p>
        </p:txBody>
      </p:sp>
      <p:sp>
        <p:nvSpPr>
          <p:cNvPr id="313" name="Shape 3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450" y="2686050"/>
            <a:ext cx="3009900" cy="549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6315" y="2717800"/>
            <a:ext cx="7404970" cy="5499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OnClickListener</a:t>
            </a:r>
          </a:p>
        </p:txBody>
      </p:sp>
      <p:sp>
        <p:nvSpPr>
          <p:cNvPr id="318" name="Shape 3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8750" y="3638550"/>
            <a:ext cx="7607300" cy="421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OnClickListener</a:t>
            </a:r>
          </a:p>
        </p:txBody>
      </p:sp>
      <p:sp>
        <p:nvSpPr>
          <p:cNvPr id="322" name="Shape 3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26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FF9300"/>
                </a:solidFill>
              </a:rPr>
              <a:t>Button button = (Button) findViewById(R.id.</a:t>
            </a:r>
            <a:r>
              <a:rPr i="1">
                <a:solidFill>
                  <a:srgbClr val="FF9300"/>
                </a:solidFill>
              </a:rPr>
              <a:t>button</a:t>
            </a:r>
            <a:r>
              <a:rPr>
                <a:solidFill>
                  <a:srgbClr val="FF9300"/>
                </a:solidFill>
              </a:rPr>
              <a:t>);</a:t>
            </a:r>
            <a:br>
              <a:rPr>
                <a:solidFill>
                  <a:srgbClr val="D78B40"/>
                </a:solidFill>
              </a:rPr>
            </a:br>
            <a:r>
              <a:rPr>
                <a:solidFill>
                  <a:srgbClr val="B7C4D1"/>
                </a:solidFill>
              </a:rPr>
              <a:t>button.setOnClickListener(</a:t>
            </a:r>
            <a:r>
              <a:rPr>
                <a:solidFill>
                  <a:srgbClr val="D78B40"/>
                </a:solidFill>
              </a:rPr>
              <a:t>new </a:t>
            </a:r>
            <a:r>
              <a:rPr>
                <a:solidFill>
                  <a:srgbClr val="B7C4D1"/>
                </a:solidFill>
              </a:rPr>
              <a:t>View.OnClickListener() {</a:t>
            </a:r>
            <a:br>
              <a:rPr>
                <a:solidFill>
                  <a:srgbClr val="B7C4D1"/>
                </a:solidFill>
              </a:rPr>
            </a:br>
            <a:r>
              <a:rPr>
                <a:solidFill>
                  <a:srgbClr val="B7C4D1"/>
                </a:solidFill>
              </a:rPr>
              <a:t>    </a:t>
            </a:r>
            <a:r>
              <a:rPr>
                <a:solidFill>
                  <a:srgbClr val="C7BF35"/>
                </a:solidFill>
              </a:rPr>
              <a:t>@Override</a:t>
            </a:r>
            <a:br>
              <a:rPr>
                <a:solidFill>
                  <a:srgbClr val="C7BF35"/>
                </a:solidFill>
              </a:rPr>
            </a:br>
            <a:r>
              <a:rPr>
                <a:solidFill>
                  <a:srgbClr val="C7BF35"/>
                </a:solidFill>
              </a:rPr>
              <a:t>    </a:t>
            </a:r>
            <a:r>
              <a:rPr>
                <a:solidFill>
                  <a:srgbClr val="D78B40"/>
                </a:solidFill>
              </a:rPr>
              <a:t>public void </a:t>
            </a:r>
            <a:r>
              <a:rPr>
                <a:solidFill>
                  <a:srgbClr val="FFD080"/>
                </a:solidFill>
              </a:rPr>
              <a:t>onClick</a:t>
            </a:r>
            <a:r>
              <a:rPr>
                <a:solidFill>
                  <a:srgbClr val="B7C4D1"/>
                </a:solidFill>
              </a:rPr>
              <a:t>(View v) {</a:t>
            </a:r>
            <a:br>
              <a:rPr>
                <a:solidFill>
                  <a:srgbClr val="B7C4D1"/>
                </a:solidFill>
              </a:rPr>
            </a:br>
            <a:r>
              <a:rPr>
                <a:solidFill>
                  <a:srgbClr val="B7C4D1"/>
                </a:solidFill>
              </a:rPr>
              <a:t>        Log.</a:t>
            </a:r>
            <a:r>
              <a:rPr i="1">
                <a:solidFill>
                  <a:srgbClr val="B7C4D1"/>
                </a:solidFill>
              </a:rPr>
              <a:t>d</a:t>
            </a:r>
            <a:r>
              <a:rPr>
                <a:solidFill>
                  <a:srgbClr val="B7C4D1"/>
                </a:solidFill>
              </a:rPr>
              <a:t>(</a:t>
            </a:r>
            <a:r>
              <a:rPr i="1">
                <a:solidFill>
                  <a:srgbClr val="A98BB9"/>
                </a:solidFill>
              </a:rPr>
              <a:t>TAG</a:t>
            </a:r>
            <a:r>
              <a:rPr>
                <a:solidFill>
                  <a:srgbClr val="D78B40"/>
                </a:solidFill>
              </a:rPr>
              <a:t>, </a:t>
            </a:r>
            <a:r>
              <a:rPr>
                <a:solidFill>
                  <a:srgbClr val="7C976C"/>
                </a:solidFill>
              </a:rPr>
              <a:t>"button onClick()"</a:t>
            </a:r>
            <a:r>
              <a:rPr>
                <a:solidFill>
                  <a:srgbClr val="B7C4D1"/>
                </a:solidFill>
              </a:rPr>
              <a:t>)</a:t>
            </a:r>
            <a:r>
              <a:rPr>
                <a:solidFill>
                  <a:srgbClr val="D78B40"/>
                </a:solidFill>
              </a:rPr>
              <a:t>;</a:t>
            </a:r>
            <a:br>
              <a:rPr>
                <a:solidFill>
                  <a:srgbClr val="D78B40"/>
                </a:solidFill>
              </a:rPr>
            </a:br>
            <a:r>
              <a:rPr>
                <a:solidFill>
                  <a:srgbClr val="D78B40"/>
                </a:solidFill>
              </a:rPr>
              <a:t>    </a:t>
            </a:r>
            <a:r>
              <a:rPr>
                <a:solidFill>
                  <a:srgbClr val="B7C4D1"/>
                </a:solidFill>
              </a:rPr>
              <a:t>}</a:t>
            </a:r>
            <a:br>
              <a:rPr>
                <a:solidFill>
                  <a:srgbClr val="B7C4D1"/>
                </a:solidFill>
              </a:rPr>
            </a:br>
            <a:r>
              <a:rPr>
                <a:solidFill>
                  <a:srgbClr val="B7C4D1"/>
                </a:solidFill>
              </a:rPr>
              <a:t>})</a:t>
            </a:r>
            <a:r>
              <a:rPr>
                <a:solidFill>
                  <a:srgbClr val="D78B40"/>
                </a:solidFill>
              </a:rPr>
              <a:t>;</a:t>
            </a:r>
            <a:endParaRPr>
              <a:solidFill>
                <a:srgbClr val="D78B4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OnClickListener</a:t>
            </a:r>
          </a:p>
        </p:txBody>
      </p:sp>
      <p:sp>
        <p:nvSpPr>
          <p:cNvPr id="325" name="Shape 3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Does what it says </a:t>
            </a:r>
          </a:p>
          <a:p>
            <a:pPr/>
            <a:r>
              <a:t>It’s an Anonymus Class </a:t>
            </a:r>
          </a:p>
          <a:p>
            <a:pPr/>
            <a:r>
              <a:t>Similar to Java Swing - GUI programming - left the procedural realm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Message to screen - </a:t>
            </a:r>
          </a:p>
          <a:p>
            <a:pPr defTabSz="490727">
              <a:defRPr sz="6719"/>
            </a:pPr>
            <a:r>
              <a:t>Toast</a:t>
            </a:r>
          </a:p>
        </p:txBody>
      </p:sp>
      <p:sp>
        <p:nvSpPr>
          <p:cNvPr id="328" name="Shape 3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2600">
                <a:latin typeface="Menlo"/>
                <a:ea typeface="Menlo"/>
                <a:cs typeface="Menlo"/>
                <a:sym typeface="Menlo"/>
              </a:defRPr>
            </a:pPr>
            <a:r>
              <a:t>Toast</a:t>
            </a:r>
            <a:r>
              <a:t>.</a:t>
            </a:r>
            <a:r>
              <a:rPr i="1"/>
              <a:t>makeText</a:t>
            </a:r>
            <a:r>
              <a:t>(MainActivity.</a:t>
            </a:r>
            <a:r>
              <a:rPr>
                <a:solidFill>
                  <a:srgbClr val="D78B40"/>
                </a:solidFill>
              </a:rPr>
              <a:t>this, </a:t>
            </a:r>
            <a:r>
              <a:rPr>
                <a:solidFill>
                  <a:srgbClr val="7C976C"/>
                </a:solidFill>
              </a:rPr>
              <a:t>"button onClick()"</a:t>
            </a:r>
            <a:r>
              <a:rPr>
                <a:solidFill>
                  <a:srgbClr val="D78B40"/>
                </a:solidFill>
              </a:rPr>
              <a:t>, </a:t>
            </a:r>
            <a:r>
              <a:rPr>
                <a:solidFill>
                  <a:srgbClr val="B7C4D1"/>
                </a:solidFill>
              </a:rPr>
              <a:t>Toast</a:t>
            </a:r>
            <a:r>
              <a:rPr>
                <a:solidFill>
                  <a:srgbClr val="B7C4D1"/>
                </a:solidFill>
              </a:rPr>
              <a:t>.</a:t>
            </a:r>
            <a:r>
              <a:rPr i="1">
                <a:solidFill>
                  <a:srgbClr val="A98BB9"/>
                </a:solidFill>
              </a:rPr>
              <a:t>LENGTH_SHORT</a:t>
            </a:r>
            <a:r>
              <a:rPr>
                <a:solidFill>
                  <a:srgbClr val="B7C4D1"/>
                </a:solidFill>
              </a:rPr>
              <a:t>).show()</a:t>
            </a:r>
            <a:r>
              <a:rPr>
                <a:solidFill>
                  <a:srgbClr val="D78B40"/>
                </a:solidFill>
              </a:rPr>
              <a:t>;</a:t>
            </a:r>
            <a:endParaRPr>
              <a:solidFill>
                <a:srgbClr val="D78B4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Third assignment - </a:t>
            </a:r>
          </a:p>
          <a:p>
            <a:pPr defTabSz="490727">
              <a:defRPr sz="6719"/>
            </a:pPr>
            <a:r>
              <a:t>A click counter </a:t>
            </a:r>
          </a:p>
        </p:txBody>
      </p:sp>
      <p:sp>
        <p:nvSpPr>
          <p:cNvPr id="331" name="Shape 3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a counter variable </a:t>
            </a:r>
          </a:p>
          <a:p>
            <a:pPr/>
            <a:r>
              <a:t>Show it using the </a:t>
            </a:r>
            <a:r>
              <a:rPr i="1"/>
              <a:t>TextView</a:t>
            </a:r>
          </a:p>
          <a:p>
            <a:pPr/>
            <a:r>
              <a:t>Manipulate the counter after a button click</a:t>
            </a:r>
          </a:p>
          <a:p>
            <a:pPr/>
            <a:r>
              <a:rPr i="1"/>
              <a:t>Set</a:t>
            </a:r>
            <a:r>
              <a:t> the new result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(Why)</a:t>
            </a:r>
          </a:p>
          <a:p>
            <a:pPr defTabSz="490727">
              <a:defRPr sz="6719"/>
            </a:pPr>
            <a:r>
              <a:t>Desktop to mobile</a:t>
            </a:r>
          </a:p>
        </p:txBody>
      </p:sp>
      <p:sp>
        <p:nvSpPr>
          <p:cNvPr id="144" name="Shape 1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9900" y="3175000"/>
            <a:ext cx="6985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class</a:t>
            </a:r>
          </a:p>
        </p:txBody>
      </p:sp>
      <p:sp>
        <p:nvSpPr>
          <p:cNvPr id="334" name="Shape 3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 generated for us </a:t>
            </a:r>
          </a:p>
          <a:p>
            <a:pPr/>
            <a:r>
              <a:t>Lots of constants we can use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findViewById(R.id.view)</a:t>
            </a:r>
          </a:p>
        </p:txBody>
      </p:sp>
      <p:sp>
        <p:nvSpPr>
          <p:cNvPr id="337" name="Shape 337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Does what it says</a:t>
            </a:r>
          </a:p>
          <a:p>
            <a:pPr/>
            <a:r>
              <a:t>It’s a method we inherit from Activity </a:t>
            </a:r>
          </a:p>
          <a:p>
            <a:pPr/>
            <a:r>
              <a:t>Can only find what’s in our layout (setContentView)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Important attribute - </a:t>
            </a:r>
          </a:p>
          <a:p>
            <a:pPr defTabSz="490727">
              <a:defRPr sz="6719"/>
            </a:pPr>
            <a:r>
              <a:t>id</a:t>
            </a:r>
          </a:p>
        </p:txBody>
      </p:sp>
      <p:sp>
        <p:nvSpPr>
          <p:cNvPr id="340" name="Shape 3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That’s how we find our views programmatically. </a:t>
            </a:r>
          </a:p>
        </p:txBody>
      </p:sp>
      <p:pic>
        <p:nvPicPr>
          <p:cNvPr id="3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1650" y="3473450"/>
            <a:ext cx="4381500" cy="124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9600" y="7067550"/>
            <a:ext cx="6705600" cy="31750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Shape 343"/>
          <p:cNvSpPr/>
          <p:nvPr/>
        </p:nvSpPr>
        <p:spPr>
          <a:xfrm>
            <a:off x="5994400" y="4445000"/>
            <a:ext cx="1549400" cy="190500"/>
          </a:xfrm>
          <a:prstGeom prst="rect">
            <a:avLst/>
          </a:prstGeom>
          <a:ln w="25400">
            <a:solidFill>
              <a:srgbClr val="FF40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4" name="Shape 344"/>
          <p:cNvSpPr/>
          <p:nvPr/>
        </p:nvSpPr>
        <p:spPr>
          <a:xfrm>
            <a:off x="8191500" y="7131049"/>
            <a:ext cx="1549400" cy="190501"/>
          </a:xfrm>
          <a:prstGeom prst="rect">
            <a:avLst/>
          </a:prstGeom>
          <a:ln w="25400">
            <a:solidFill>
              <a:srgbClr val="FF40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Start third assignment</a:t>
            </a:r>
          </a:p>
        </p:txBody>
      </p:sp>
      <p:sp>
        <p:nvSpPr>
          <p:cNvPr id="347" name="Shape 3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350" name="Shape 3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3420"/>
            </a:pPr>
            <a:r>
              <a:t>Android is kewl and China is gonna rule around 2018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Creating a project 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Activity is the 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Logcat is console like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Views - layouts are parents, views are children (layouts can be children too) 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Button OnClickListener </a:t>
            </a:r>
          </a:p>
        </p:txBody>
      </p:sp>
      <p:pic>
        <p:nvPicPr>
          <p:cNvPr id="351" name="he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8300" y="4832350"/>
            <a:ext cx="355600" cy="35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Home work</a:t>
            </a:r>
          </a:p>
        </p:txBody>
      </p:sp>
      <p:sp>
        <p:nvSpPr>
          <p:cNvPr id="354" name="Shape 3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264" indent="-342264" defTabSz="449833">
              <a:spcBef>
                <a:spcPts val="3200"/>
              </a:spcBef>
              <a:defRPr sz="2772"/>
            </a:pPr>
            <a:r>
              <a:t>A client asked for a grid like app, each TextView should hold a separate counter 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Bonus - use three horizontal LinearLayout for each row, and a vertical LinearLayout for their parent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</a:p>
          <a:p>
            <a:pPr marL="342264" indent="-342264" defTabSz="449833">
              <a:spcBef>
                <a:spcPts val="3200"/>
              </a:spcBef>
              <a:defRPr sz="2772"/>
            </a:pPr>
          </a:p>
          <a:p>
            <a:pPr marL="342264" indent="-342264" defTabSz="449833">
              <a:spcBef>
                <a:spcPts val="3200"/>
              </a:spcBef>
              <a:defRPr sz="2772"/>
            </a:pPr>
          </a:p>
          <a:p>
            <a:pPr marL="342264" indent="-342264" defTabSz="449833">
              <a:spcBef>
                <a:spcPts val="3200"/>
              </a:spcBef>
              <a:defRPr sz="2772"/>
            </a:pPr>
          </a:p>
        </p:txBody>
      </p:sp>
      <p:pic>
        <p:nvPicPr>
          <p:cNvPr id="3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9550" y="4876800"/>
            <a:ext cx="3594100" cy="266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time </a:t>
            </a:r>
          </a:p>
        </p:txBody>
      </p:sp>
      <p:sp>
        <p:nvSpPr>
          <p:cNvPr id="358" name="Shape 3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 - TODO app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iOS to Android</a:t>
            </a:r>
          </a:p>
        </p:txBody>
      </p:sp>
      <p:sp>
        <p:nvSpPr>
          <p:cNvPr id="148" name="Shape 1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1400" y="2603500"/>
            <a:ext cx="8382000" cy="628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West to east</a:t>
            </a:r>
          </a:p>
        </p:txBody>
      </p:sp>
      <p:pic>
        <p:nvPicPr>
          <p:cNvPr id="15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6400" y="2978150"/>
            <a:ext cx="7112000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of platform</a:t>
            </a:r>
          </a:p>
        </p:txBody>
      </p:sp>
      <p:sp>
        <p:nvSpPr>
          <p:cNvPr id="155" name="Shape 1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4950" y="4578350"/>
            <a:ext cx="3492500" cy="233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3250" y="4514850"/>
            <a:ext cx="3289300" cy="246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Trivia</a:t>
            </a:r>
          </a:p>
        </p:txBody>
      </p:sp>
      <p:sp>
        <p:nvSpPr>
          <p:cNvPr id="160" name="Shape 1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7243" y="3991990"/>
            <a:ext cx="8010314" cy="35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876604" y="8890000"/>
            <a:ext cx="102101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From: https://lokeshv.wordpress.com/tag/android/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